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Oswald" panose="00000500000000000000" pitchFamily="2" charset="0"/>
      <p:regular r:id="rId12"/>
      <p:bold r:id="rId13"/>
    </p:embeddedFont>
    <p:embeddedFont>
      <p:font typeface="Roboto" panose="02000000000000000000" pitchFamily="2" charset="0"/>
      <p:regular r:id="rId14"/>
      <p:bold r:id="rId15"/>
      <p:italic r:id="rId16"/>
      <p:boldItalic r:id="rId17"/>
    </p:embeddedFont>
    <p:embeddedFont>
      <p:font typeface="Roboto Black" panose="02000000000000000000" pitchFamily="2" charset="0"/>
      <p:bold r:id="rId18"/>
      <p:boldItalic r:id="rId19"/>
    </p:embeddedFont>
    <p:embeddedFont>
      <p:font typeface="Roboto Medium" panose="02000000000000000000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ab98d6c789_3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ab98d6c789_3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9510871da4_3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9510871da4_3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e7137514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5e7137514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Total of 40 questions</a:t>
            </a:r>
            <a:endParaRPr sz="1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Usually have approximately 7,000 responses </a:t>
            </a:r>
            <a:endParaRPr sz="1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601d27d60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601d27d60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Current sections: demographics, attendance, social emotional learning, school climate, school fit, and communications.</a:t>
            </a:r>
            <a:endParaRPr sz="1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Demographics: gender, grade-level, school</a:t>
            </a:r>
            <a:endParaRPr sz="1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Attendance: process for recognizing good attendance, understanding of importance of attendance</a:t>
            </a:r>
            <a:endParaRPr sz="1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SEL: engagement, work/study habits, positive interaction skills</a:t>
            </a:r>
            <a:endParaRPr sz="1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Climate: likes to go to school, staff create a positive environment, adults treat parents fairly</a:t>
            </a:r>
            <a:endParaRPr sz="1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School fit: preparing for next academic year, sense of belonging, teaching styles</a:t>
            </a:r>
            <a:endParaRPr sz="1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Communications: preferences on receiving information</a:t>
            </a:r>
            <a:endParaRPr sz="15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ab98d6c789_3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ab98d6c789_3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5e71375142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5e71375142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ab98d6c789_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ab98d6c789_6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ab98d6c789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ab98d6c789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0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0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0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0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000"/>
              </a:spcBef>
              <a:spcAft>
                <a:spcPts val="10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Oswald"/>
              <a:buNone/>
              <a:defRPr b="1"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Char char="●"/>
              <a:defRPr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L="914400" lvl="1" indent="-31750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swald"/>
              <a:buChar char="○"/>
              <a:defRPr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lvl="2" indent="-31750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swald"/>
              <a:buChar char="■"/>
              <a:defRPr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lvl="3" indent="-31750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swald"/>
              <a:buChar char="●"/>
              <a:defRPr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lvl="4" indent="-31750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swald"/>
              <a:buChar char="○"/>
              <a:defRPr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lvl="5" indent="-31750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swald"/>
              <a:buChar char="■"/>
              <a:defRPr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lvl="6" indent="-31750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swald"/>
              <a:buChar char="●"/>
              <a:defRPr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lvl="7" indent="-31750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swald"/>
              <a:buChar char="○"/>
              <a:defRPr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lvl="8" indent="-317500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400"/>
              <a:buFont typeface="Oswald"/>
              <a:buChar char="■"/>
              <a:defRPr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0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0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0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0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000"/>
              </a:spcBef>
              <a:spcAft>
                <a:spcPts val="10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0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0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0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0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000"/>
              </a:spcBef>
              <a:spcAft>
                <a:spcPts val="10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0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0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0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0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0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000"/>
              </a:spcBef>
              <a:spcAft>
                <a:spcPts val="10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0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0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0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0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0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000"/>
              </a:spcBef>
              <a:spcAft>
                <a:spcPts val="10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Black"/>
              <a:buNone/>
              <a:defRPr sz="2800">
                <a:solidFill>
                  <a:schemeClr val="dk1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  <a:defRPr sz="1800"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311700" y="486400"/>
            <a:ext cx="8520600" cy="354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 b="1">
                <a:solidFill>
                  <a:schemeClr val="dk1"/>
                </a:solidFill>
                <a:latin typeface="Roboto Black"/>
                <a:ea typeface="Roboto Black"/>
                <a:cs typeface="Roboto Black"/>
                <a:sym typeface="Roboto Black"/>
              </a:rPr>
              <a:t>Encuesta LCAP: discusión y comentarios</a:t>
            </a:r>
            <a:endParaRPr sz="2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311700" y="473000"/>
            <a:ext cx="8520600" cy="75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0">
                <a:latin typeface="Roboto Medium"/>
                <a:ea typeface="Roboto Medium"/>
                <a:cs typeface="Roboto Medium"/>
                <a:sym typeface="Roboto Medium"/>
              </a:rPr>
              <a:t>Propósito de hoy:</a:t>
            </a:r>
            <a:endParaRPr sz="3200" b="0"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11700" y="1328375"/>
            <a:ext cx="8520600" cy="13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latin typeface="Roboto Medium"/>
                <a:ea typeface="Roboto Medium"/>
                <a:cs typeface="Roboto Medium"/>
                <a:sym typeface="Roboto Medium"/>
              </a:rPr>
              <a:t>Propósito de hoy: Participación de los padres: Brindar a los miembros del consejo asesor la oportunidad de brindar aportes y comentarios sobre la Encuesta del Plan de responsabilidad de control local (LCAP) de CVUSD</a:t>
            </a:r>
            <a:endParaRPr sz="2200">
              <a:latin typeface="Roboto Medium"/>
              <a:ea typeface="Roboto Medium"/>
              <a:cs typeface="Roboto Medium"/>
              <a:sym typeface="Roboto Medium"/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sz="2200">
              <a:latin typeface="Roboto Medium"/>
              <a:ea typeface="Roboto Medium"/>
              <a:cs typeface="Roboto Medium"/>
              <a:sym typeface="Roboto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11700" y="4576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RESUMEN DEL LCAP</a:t>
            </a:r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582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dk1"/>
                </a:solidFill>
                <a:highlight>
                  <a:srgbClr val="FFFFFF"/>
                </a:highlight>
              </a:rPr>
              <a:t>El LCAP es un plan de tres años que describe las metas, acciones, servicios y gastos para apoyar los resultados positivos de los estudiantes que abordan las prioridades estatales y locales. El LCAP brinda una oportunidad para que las agencias educativas locales (LEA) compartan sus historias sobre cómo, qué y por qué se seleccionan programas y servicios para satisfacer sus necesidades locales.</a:t>
            </a:r>
            <a:endParaRPr sz="2000">
              <a:solidFill>
                <a:schemeClr val="dk1"/>
              </a:solidFill>
              <a:latin typeface="Roboto Black"/>
              <a:ea typeface="Roboto Black"/>
              <a:cs typeface="Roboto Black"/>
              <a:sym typeface="Roboto Black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</a:endParaRPr>
          </a:p>
        </p:txBody>
      </p:sp>
      <p:grpSp>
        <p:nvGrpSpPr>
          <p:cNvPr id="67" name="Google Shape;67;p15"/>
          <p:cNvGrpSpPr/>
          <p:nvPr/>
        </p:nvGrpSpPr>
        <p:grpSpPr>
          <a:xfrm>
            <a:off x="4260938" y="923875"/>
            <a:ext cx="4766963" cy="3169291"/>
            <a:chOff x="4260938" y="923875"/>
            <a:chExt cx="4766963" cy="3169291"/>
          </a:xfrm>
        </p:grpSpPr>
        <p:pic>
          <p:nvPicPr>
            <p:cNvPr id="68" name="Google Shape;68;p1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260938" y="923875"/>
              <a:ext cx="2370025" cy="1524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Google Shape;69;p1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707150" y="923875"/>
              <a:ext cx="2320746" cy="15249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Google Shape;70;p15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4260950" y="2517300"/>
              <a:ext cx="2370000" cy="157586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" name="Google Shape;71;p15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6707150" y="2537700"/>
              <a:ext cx="2320750" cy="153508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2" name="Google Shape;72;p15"/>
          <p:cNvSpPr txBox="1"/>
          <p:nvPr/>
        </p:nvSpPr>
        <p:spPr>
          <a:xfrm>
            <a:off x="4261575" y="2014300"/>
            <a:ext cx="2370000" cy="4926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Roboto"/>
                <a:ea typeface="Roboto"/>
                <a:cs typeface="Roboto"/>
                <a:sym typeface="Roboto"/>
              </a:rPr>
              <a:t>Apoyar los resultados positivos de los estudiantes</a:t>
            </a: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4255425" y="3593125"/>
            <a:ext cx="2370000" cy="5232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"/>
                <a:ea typeface="Roboto"/>
                <a:cs typeface="Roboto"/>
                <a:sym typeface="Roboto"/>
              </a:rPr>
              <a:t>Alcance Comunitario y Comunicación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6716150" y="3605450"/>
            <a:ext cx="2300400" cy="5232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"/>
                <a:ea typeface="Roboto"/>
                <a:cs typeface="Roboto"/>
                <a:sym typeface="Roboto"/>
              </a:rPr>
              <a:t>Mejore el éxito socioemocional de los estudiantes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6716150" y="1987425"/>
            <a:ext cx="2300400" cy="5232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"/>
                <a:ea typeface="Roboto"/>
                <a:cs typeface="Roboto"/>
                <a:sym typeface="Roboto"/>
              </a:rPr>
              <a:t>Aprendizaje profesional del personal</a:t>
            </a:r>
            <a:endParaRPr sz="11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4255425" y="922700"/>
            <a:ext cx="2370000" cy="4002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oboto"/>
                <a:ea typeface="Roboto"/>
                <a:cs typeface="Roboto"/>
                <a:sym typeface="Roboto"/>
              </a:rPr>
              <a:t>Meta # 1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6722325" y="922700"/>
            <a:ext cx="2300400" cy="4002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oboto"/>
                <a:ea typeface="Roboto"/>
                <a:cs typeface="Roboto"/>
                <a:sym typeface="Roboto"/>
              </a:rPr>
              <a:t>Meta # 2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4261575" y="2526175"/>
            <a:ext cx="2370000" cy="4002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oboto"/>
                <a:ea typeface="Roboto"/>
                <a:cs typeface="Roboto"/>
                <a:sym typeface="Roboto"/>
              </a:rPr>
              <a:t>Meta # 3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6716150" y="2544675"/>
            <a:ext cx="2300400" cy="400200"/>
          </a:xfrm>
          <a:prstGeom prst="rect">
            <a:avLst/>
          </a:pr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Roboto"/>
                <a:ea typeface="Roboto"/>
                <a:cs typeface="Roboto"/>
                <a:sym typeface="Roboto"/>
              </a:rPr>
              <a:t>Meta # 4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ENCUESTA LCAP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5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LCAP 2021/22:</a:t>
            </a:r>
            <a:endParaRPr sz="1500" b="1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●"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El tiempo promedio para completar la encuesta LCAP fue de 24 minutos.</a:t>
            </a:r>
            <a:endParaRPr sz="15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Roboto"/>
              <a:buChar char="●"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Durante la última encuesta LCAP, solo 2439 padres/tutores respondieron la encuesta:</a:t>
            </a:r>
            <a:endParaRPr sz="1500"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85.3% está de acuerdo o muy de acuerdo en que los servicios de salud y apoyo en la escuela satisfacen las necesidades de mi hijo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87.5% está de acuerdo o muy de acuerdo en que los padres/tutores se sienten bienvenidos en la escuela de mi hijo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El 90.3 % está de acuerdo o muy de acuerdo en que la escuela encaja bien teniendo en cuenta los antecedentes culturales del niño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El 86.2 % está de acuerdo o muy de acuerdo en que su hijo disfruta ir a la escuela todos los días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85.8 está de acuerdo o muy de acuerdo en que se siente informado del progreso académico de su hijo</a:t>
            </a:r>
            <a:endParaRPr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/>
        </p:nvSpPr>
        <p:spPr>
          <a:xfrm>
            <a:off x="311700" y="1241750"/>
            <a:ext cx="8198400" cy="36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Roboto"/>
              <a:buChar char="●"/>
            </a:pPr>
            <a:r>
              <a:rPr lang="en" sz="2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¿Cómo podemos hacer que la encuesta sea más concisa y significativa?</a:t>
            </a:r>
            <a:endParaRPr sz="2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Roboto"/>
              <a:buChar char="●"/>
            </a:pPr>
            <a:r>
              <a:rPr lang="en" sz="2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¿Hay preguntas o secciones que no necesitamos?</a:t>
            </a:r>
            <a:endParaRPr sz="2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Roboto"/>
              <a:buChar char="●"/>
            </a:pPr>
            <a:r>
              <a:rPr lang="en" sz="23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¿Hay alguna sección que parece faltar?</a:t>
            </a:r>
            <a:endParaRPr sz="23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311700" y="5811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8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COMENTARIOS DE LA ENCUESTA LCAP</a:t>
            </a:r>
            <a:endParaRPr sz="2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11700" y="1336800"/>
            <a:ext cx="8520600" cy="201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¡Gracias!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LCAP SURVEY</a:t>
            </a:r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Can we describe the current survey sections? Something to give them a “feel” for the survey itself? Or, do we just link to it and show the survey quickly? People will have questions about what currently exists in the survey now. </a:t>
            </a:r>
            <a:endParaRPr sz="1600">
              <a:solidFill>
                <a:srgbClr val="FF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FF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Alternatively, I suppose we just “start from scratch” and ask them what they think…maybe that’s best.</a:t>
            </a:r>
            <a:endParaRPr sz="1600">
              <a:solidFill>
                <a:srgbClr val="FF0000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/>
        </p:nvSpPr>
        <p:spPr>
          <a:xfrm>
            <a:off x="311700" y="849075"/>
            <a:ext cx="8676600" cy="37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595959"/>
                </a:solidFill>
              </a:rPr>
              <a:t>Comprehensive Planning Tool That Specifies:</a:t>
            </a:r>
            <a:endParaRPr sz="2400">
              <a:solidFill>
                <a:srgbClr val="595959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2400"/>
              <a:buChar char="●"/>
            </a:pPr>
            <a:r>
              <a:rPr lang="en" sz="2400">
                <a:solidFill>
                  <a:srgbClr val="595959"/>
                </a:solidFill>
              </a:rPr>
              <a:t>How we allocate State funds under LCFF (~$160 M)</a:t>
            </a:r>
            <a:endParaRPr sz="2400">
              <a:solidFill>
                <a:srgbClr val="595959"/>
              </a:solidFill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○"/>
            </a:pPr>
            <a:r>
              <a:rPr lang="en" sz="2400">
                <a:solidFill>
                  <a:srgbClr val="595959"/>
                </a:solidFill>
              </a:rPr>
              <a:t>Base Dollars - staffing, supplies, programs, basic needs </a:t>
            </a:r>
            <a:endParaRPr sz="2400">
              <a:solidFill>
                <a:srgbClr val="595959"/>
              </a:solidFill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○"/>
            </a:pPr>
            <a:r>
              <a:rPr lang="en" sz="2400">
                <a:solidFill>
                  <a:srgbClr val="595959"/>
                </a:solidFill>
              </a:rPr>
              <a:t>Supplemental - specific to targeted student populations</a:t>
            </a:r>
            <a:endParaRPr sz="2400">
              <a:solidFill>
                <a:srgbClr val="595959"/>
              </a:solidFill>
            </a:endParaRPr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○"/>
            </a:pPr>
            <a:r>
              <a:rPr lang="en" sz="2400">
                <a:solidFill>
                  <a:srgbClr val="595959"/>
                </a:solidFill>
              </a:rPr>
              <a:t>Concentration - CVUSD does not qualify</a:t>
            </a:r>
            <a:endParaRPr sz="2400">
              <a:solidFill>
                <a:srgbClr val="595959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●"/>
            </a:pPr>
            <a:r>
              <a:rPr lang="en" sz="2400">
                <a:solidFill>
                  <a:srgbClr val="595959"/>
                </a:solidFill>
              </a:rPr>
              <a:t>How the LEA will meet the needs of ALL students </a:t>
            </a:r>
            <a:endParaRPr sz="2400">
              <a:solidFill>
                <a:srgbClr val="595959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●"/>
            </a:pPr>
            <a:r>
              <a:rPr lang="en" sz="2400">
                <a:solidFill>
                  <a:srgbClr val="595959"/>
                </a:solidFill>
              </a:rPr>
              <a:t>What actions and services will be implemented</a:t>
            </a:r>
            <a:endParaRPr sz="2400">
              <a:solidFill>
                <a:srgbClr val="595959"/>
              </a:solidFill>
            </a:endParaRPr>
          </a:p>
        </p:txBody>
      </p:sp>
      <p:sp>
        <p:nvSpPr>
          <p:cNvPr id="108" name="Google Shape;108;p20"/>
          <p:cNvSpPr txBox="1"/>
          <p:nvPr/>
        </p:nvSpPr>
        <p:spPr>
          <a:xfrm>
            <a:off x="311700" y="2763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000000"/>
                </a:solidFill>
              </a:rPr>
              <a:t>Purpose of LCAP: Three -Year Plan 2017 - 2020</a:t>
            </a:r>
            <a:endParaRPr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/>
        </p:nvSpPr>
        <p:spPr>
          <a:xfrm>
            <a:off x="311700" y="259725"/>
            <a:ext cx="8520600" cy="6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solidFill>
                  <a:srgbClr val="000000"/>
                </a:solidFill>
              </a:rPr>
              <a:t>LCAP Development</a:t>
            </a:r>
            <a:endParaRPr sz="5200">
              <a:solidFill>
                <a:srgbClr val="000000"/>
              </a:solidFill>
            </a:endParaRPr>
          </a:p>
        </p:txBody>
      </p:sp>
      <p:sp>
        <p:nvSpPr>
          <p:cNvPr id="114" name="Google Shape;114;p21"/>
          <p:cNvSpPr txBox="1"/>
          <p:nvPr/>
        </p:nvSpPr>
        <p:spPr>
          <a:xfrm>
            <a:off x="311700" y="1086025"/>
            <a:ext cx="8520600" cy="16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595959"/>
                </a:solidFill>
              </a:rPr>
              <a:t>2017/18: Mid Cycle Revamp of LCAP</a:t>
            </a:r>
            <a:endParaRPr sz="2800">
              <a:solidFill>
                <a:srgbClr val="595959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●"/>
            </a:pPr>
            <a:r>
              <a:rPr lang="en" sz="2400">
                <a:solidFill>
                  <a:srgbClr val="595959"/>
                </a:solidFill>
              </a:rPr>
              <a:t>Re-wrote three-year plan after our first year</a:t>
            </a:r>
            <a:endParaRPr sz="2400">
              <a:solidFill>
                <a:srgbClr val="595959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●"/>
            </a:pPr>
            <a:r>
              <a:rPr lang="en" sz="2400">
                <a:solidFill>
                  <a:srgbClr val="595959"/>
                </a:solidFill>
              </a:rPr>
              <a:t>Responded to community, staff, and BOE input</a:t>
            </a:r>
            <a:endParaRPr sz="2400"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595959"/>
              </a:solidFill>
            </a:endParaRPr>
          </a:p>
        </p:txBody>
      </p:sp>
      <p:sp>
        <p:nvSpPr>
          <p:cNvPr id="115" name="Google Shape;115;p21"/>
          <p:cNvSpPr txBox="1"/>
          <p:nvPr/>
        </p:nvSpPr>
        <p:spPr>
          <a:xfrm>
            <a:off x="311700" y="2571825"/>
            <a:ext cx="8520600" cy="18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595959"/>
                </a:solidFill>
              </a:rPr>
              <a:t>2018/19: Progress Monitoring</a:t>
            </a:r>
            <a:endParaRPr sz="2800">
              <a:solidFill>
                <a:srgbClr val="595959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●"/>
            </a:pPr>
            <a:r>
              <a:rPr lang="en" sz="2400">
                <a:solidFill>
                  <a:srgbClr val="595959"/>
                </a:solidFill>
              </a:rPr>
              <a:t>Student Performance Data from Spring 2018 and prior</a:t>
            </a:r>
            <a:endParaRPr sz="2400">
              <a:solidFill>
                <a:srgbClr val="595959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●"/>
            </a:pPr>
            <a:r>
              <a:rPr lang="en" sz="2400">
                <a:solidFill>
                  <a:srgbClr val="595959"/>
                </a:solidFill>
              </a:rPr>
              <a:t>Surveys which includes longitudinal data</a:t>
            </a:r>
            <a:endParaRPr sz="2400">
              <a:solidFill>
                <a:srgbClr val="595959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Char char="●"/>
            </a:pPr>
            <a:r>
              <a:rPr lang="en" sz="2400">
                <a:solidFill>
                  <a:srgbClr val="595959"/>
                </a:solidFill>
              </a:rPr>
              <a:t>Stakeholder Engagement Meetings</a:t>
            </a:r>
            <a:endParaRPr sz="2400"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626</Words>
  <Application>Microsoft Office PowerPoint</Application>
  <PresentationFormat>On-screen Show (16:9)</PresentationFormat>
  <Paragraphs>57</Paragraphs>
  <Slides>9</Slides>
  <Notes>9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Roboto Black</vt:lpstr>
      <vt:lpstr>Roboto</vt:lpstr>
      <vt:lpstr>Oswald</vt:lpstr>
      <vt:lpstr>Roboto Medium</vt:lpstr>
      <vt:lpstr>Simple Light</vt:lpstr>
      <vt:lpstr>PowerPoint Presentation</vt:lpstr>
      <vt:lpstr>Propósito de hoy:</vt:lpstr>
      <vt:lpstr>RESUMEN DEL LCAP</vt:lpstr>
      <vt:lpstr>ENCUESTA LCAP</vt:lpstr>
      <vt:lpstr>PowerPoint Presentation</vt:lpstr>
      <vt:lpstr>¡Gracias!</vt:lpstr>
      <vt:lpstr>LCAP SURVEY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Moreno, Nancy</dc:creator>
  <cp:lastModifiedBy>Moreno, Nancy</cp:lastModifiedBy>
  <cp:revision>1</cp:revision>
  <dcterms:modified xsi:type="dcterms:W3CDTF">2022-10-25T15:41:57Z</dcterms:modified>
</cp:coreProperties>
</file>